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6" r:id="rId2"/>
    <p:sldId id="332" r:id="rId3"/>
    <p:sldId id="349" r:id="rId4"/>
    <p:sldId id="333" r:id="rId5"/>
    <p:sldId id="334" r:id="rId6"/>
    <p:sldId id="350" r:id="rId7"/>
    <p:sldId id="336" r:id="rId8"/>
    <p:sldId id="351" r:id="rId9"/>
    <p:sldId id="339" r:id="rId10"/>
    <p:sldId id="352" r:id="rId11"/>
    <p:sldId id="353" r:id="rId12"/>
    <p:sldId id="354" r:id="rId13"/>
    <p:sldId id="355" r:id="rId14"/>
    <p:sldId id="344" r:id="rId15"/>
    <p:sldId id="318" r:id="rId16"/>
    <p:sldId id="35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35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192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23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lnSpc>
                <a:spcPct val="100000"/>
              </a:lnSpc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lnSpc>
                <a:spcPct val="100000"/>
              </a:lnSpc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lnSpc>
                <a:spcPct val="100000"/>
              </a:lnSpc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lnSpc>
                <a:spcPct val="100000"/>
              </a:lnSpc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lnSpc>
                <a:spcPct val="100000"/>
              </a:lnSpc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319588" cy="2286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第二章  问诊</a:t>
            </a:r>
            <a:endParaRPr lang="en-US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二、生理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既往史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既往健康状况</a:t>
            </a:r>
          </a:p>
          <a:p>
            <a:pPr lvl="1" eaLnBrk="1" hangingPunct="1"/>
            <a:r>
              <a:rPr lang="zh-CN" altLang="en-US" dirty="0"/>
              <a:t>所患疾病及其转</a:t>
            </a:r>
            <a:r>
              <a:rPr lang="zh-CN" altLang="en-US" dirty="0" smtClean="0"/>
              <a:t>归</a:t>
            </a:r>
            <a:endParaRPr lang="en-US" altLang="zh-CN" dirty="0" smtClean="0"/>
          </a:p>
          <a:p>
            <a:pPr lvl="2" eaLnBrk="1" hangingPunct="1"/>
            <a:r>
              <a:rPr lang="zh-CN" altLang="en-US" sz="2400" dirty="0">
                <a:latin typeface="隶书" pitchFamily="49" charset="-122"/>
                <a:ea typeface="隶书" pitchFamily="49" charset="-122"/>
              </a:rPr>
              <a:t>对于高血压、糖尿病等慢性病，一定注意询问其自我管理行为，如是否采取了相应的措施、其效果等。</a:t>
            </a:r>
          </a:p>
          <a:p>
            <a:pPr lvl="1" eaLnBrk="1" hangingPunct="1"/>
            <a:r>
              <a:rPr lang="zh-CN" altLang="en-US" dirty="0" smtClean="0"/>
              <a:t>外伤</a:t>
            </a:r>
            <a:r>
              <a:rPr lang="zh-CN" altLang="en-US" dirty="0"/>
              <a:t>、手术及住院</a:t>
            </a:r>
            <a:r>
              <a:rPr lang="zh-CN" altLang="en-US" dirty="0" smtClean="0"/>
              <a:t>经历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过敏</a:t>
            </a:r>
            <a:r>
              <a:rPr lang="zh-CN" altLang="en-US" dirty="0" smtClean="0"/>
              <a:t>史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有无食物</a:t>
            </a:r>
            <a:r>
              <a:rPr lang="zh-CN" altLang="en-US" dirty="0"/>
              <a:t>、</a:t>
            </a:r>
            <a:r>
              <a:rPr lang="zh-CN" altLang="en-US" dirty="0" smtClean="0"/>
              <a:t>药物过敏情况</a:t>
            </a:r>
            <a:endParaRPr lang="en-US" altLang="zh-CN" dirty="0" smtClean="0"/>
          </a:p>
          <a:p>
            <a:pPr lvl="3" eaLnBrk="1" hangingPunct="1"/>
            <a:r>
              <a:rPr lang="zh-CN" altLang="en-US" sz="2400" dirty="0" smtClean="0"/>
              <a:t>若</a:t>
            </a:r>
            <a:r>
              <a:rPr lang="zh-CN" altLang="en-US" sz="2400" dirty="0"/>
              <a:t>有过敏情况，应问清具体的过敏表现</a:t>
            </a:r>
            <a:r>
              <a:rPr lang="zh-CN" altLang="en-US" sz="2400" dirty="0" smtClean="0"/>
              <a:t>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71600" y="5515779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隶书" pitchFamily="49" charset="-122"/>
                <a:ea typeface="隶书" pitchFamily="49" charset="-122"/>
              </a:rPr>
              <a:t>    </a:t>
            </a:r>
            <a:endParaRPr lang="zh-CN" altLang="en-US" sz="280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2567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二、生理</a:t>
            </a:r>
            <a:r>
              <a:rPr lang="en-US" altLang="zh-CN" dirty="0"/>
              <a:t>-</a:t>
            </a:r>
            <a:r>
              <a:rPr lang="zh-CN" altLang="zh-CN" dirty="0"/>
              <a:t>心理</a:t>
            </a:r>
            <a:r>
              <a:rPr lang="en-US" altLang="zh-CN" dirty="0"/>
              <a:t>-</a:t>
            </a:r>
            <a:r>
              <a:rPr lang="zh-CN" altLang="zh-CN" dirty="0"/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个人史</a:t>
            </a:r>
          </a:p>
          <a:p>
            <a:pPr lvl="1" eaLnBrk="1" hangingPunct="1"/>
            <a:r>
              <a:rPr lang="zh-CN" altLang="en-US" sz="2600" dirty="0" smtClean="0"/>
              <a:t>出生及成长情况</a:t>
            </a:r>
          </a:p>
          <a:p>
            <a:pPr lvl="2" eaLnBrk="1" hangingPunct="1"/>
            <a:r>
              <a:rPr lang="zh-CN" altLang="en-US" dirty="0" smtClean="0"/>
              <a:t>出生地、居留地、居留时间、有无疫区居住史及传染病人接触史等</a:t>
            </a:r>
          </a:p>
          <a:p>
            <a:pPr lvl="1" eaLnBrk="1" hangingPunct="1"/>
            <a:r>
              <a:rPr lang="zh-CN" altLang="en-US" sz="2600" dirty="0" smtClean="0"/>
              <a:t>月经史</a:t>
            </a:r>
          </a:p>
          <a:p>
            <a:pPr lvl="1" eaLnBrk="1" hangingPunct="1"/>
            <a:r>
              <a:rPr lang="zh-CN" altLang="en-US" sz="2600" dirty="0" smtClean="0"/>
              <a:t>婚育史</a:t>
            </a:r>
          </a:p>
          <a:p>
            <a:pPr lvl="2" eaLnBrk="1" hangingPunct="1"/>
            <a:r>
              <a:rPr lang="zh-CN" altLang="en-US" dirty="0" smtClean="0"/>
              <a:t>结婚年龄、爱人健康状况（因何病死亡）</a:t>
            </a:r>
          </a:p>
          <a:p>
            <a:pPr lvl="2" eaLnBrk="1" hangingPunct="1"/>
            <a:r>
              <a:rPr lang="zh-CN" altLang="en-US" dirty="0" smtClean="0"/>
              <a:t>妊娠与生育次数，有无流产、死产、手术产及计划生育状况等。</a:t>
            </a:r>
          </a:p>
          <a:p>
            <a:pPr lvl="1" eaLnBrk="1" hangingPunct="1"/>
            <a:r>
              <a:rPr lang="zh-CN" altLang="en-US" sz="2600" dirty="0" smtClean="0"/>
              <a:t>嗜好</a:t>
            </a:r>
          </a:p>
          <a:p>
            <a:pPr lvl="2" eaLnBrk="1" hangingPunct="1"/>
            <a:r>
              <a:rPr lang="zh-CN" altLang="en-US" dirty="0" smtClean="0"/>
              <a:t>烟、酒及麻醉品等（</a:t>
            </a:r>
            <a:r>
              <a:rPr lang="zh-CN" altLang="en-US" dirty="0" smtClean="0">
                <a:solidFill>
                  <a:srgbClr val="CC0099"/>
                </a:solidFill>
                <a:ea typeface="隶书" pitchFamily="49" charset="-122"/>
              </a:rPr>
              <a:t>时间、频率、量等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二、生理</a:t>
            </a:r>
            <a:r>
              <a:rPr lang="en-US" altLang="zh-CN" dirty="0"/>
              <a:t>-</a:t>
            </a:r>
            <a:r>
              <a:rPr lang="zh-CN" altLang="zh-CN" dirty="0"/>
              <a:t>心理</a:t>
            </a:r>
            <a:r>
              <a:rPr lang="en-US" altLang="zh-CN" dirty="0"/>
              <a:t>-</a:t>
            </a:r>
            <a:r>
              <a:rPr lang="zh-CN" altLang="zh-CN" dirty="0"/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家族史</a:t>
            </a:r>
          </a:p>
          <a:p>
            <a:pPr marL="742950" lvl="2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en-US" dirty="0" smtClean="0">
                <a:sym typeface="Wingdings 2" pitchFamily="18" charset="2"/>
              </a:rPr>
              <a:t>直系亲属：父母、兄弟</a:t>
            </a:r>
            <a:r>
              <a:rPr lang="zh-CN" altLang="en-US" dirty="0" smtClean="0"/>
              <a:t>、姐妹及子女的健康与患病状况</a:t>
            </a:r>
          </a:p>
          <a:p>
            <a:pPr marL="742950" lvl="2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en-US" dirty="0" smtClean="0"/>
              <a:t>尤其应注意询问有无遗传性、家族性、传染性疾病或同样疾病病史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0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二、生理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心理社会状况</a:t>
            </a:r>
          </a:p>
          <a:p>
            <a:pPr lvl="1" eaLnBrk="1" hangingPunct="1"/>
            <a:r>
              <a:rPr lang="zh-CN" altLang="en-US" dirty="0" smtClean="0"/>
              <a:t>情绪状态</a:t>
            </a:r>
          </a:p>
          <a:p>
            <a:pPr lvl="2" eaLnBrk="1" hangingPunct="1"/>
            <a:r>
              <a:rPr lang="zh-CN" altLang="en-US" dirty="0" smtClean="0"/>
              <a:t>询问其内心感受</a:t>
            </a:r>
          </a:p>
          <a:p>
            <a:pPr lvl="2" eaLnBrk="1" hangingPunct="1"/>
            <a:r>
              <a:rPr lang="zh-CN" altLang="en-US" dirty="0" smtClean="0"/>
              <a:t>观察其表情及行为等</a:t>
            </a:r>
          </a:p>
          <a:p>
            <a:pPr lvl="2" eaLnBrk="1" hangingPunct="1"/>
            <a:r>
              <a:rPr lang="zh-CN" altLang="en-US" dirty="0" smtClean="0"/>
              <a:t>必要时，可进行相应的量表测定</a:t>
            </a:r>
          </a:p>
          <a:p>
            <a:pPr lvl="1" eaLnBrk="1" hangingPunct="1"/>
            <a:r>
              <a:rPr lang="zh-CN" altLang="en-US" dirty="0" smtClean="0"/>
              <a:t>对所患疾病的认识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对所患疾病的发生、预防及康复等知识的了解情况及行为</a:t>
            </a:r>
          </a:p>
          <a:p>
            <a:pPr lvl="1" eaLnBrk="1" hangingPunct="1"/>
            <a:r>
              <a:rPr lang="zh-CN" altLang="en-US" dirty="0" smtClean="0"/>
              <a:t>应激与应对能力</a:t>
            </a:r>
          </a:p>
          <a:p>
            <a:pPr lvl="2" eaLnBrk="1" hangingPunct="1"/>
            <a:r>
              <a:rPr lang="zh-CN" altLang="en-US" dirty="0" smtClean="0"/>
              <a:t>平素的应对方式</a:t>
            </a:r>
          </a:p>
          <a:p>
            <a:pPr lvl="2" eaLnBrk="1" hangingPunct="1"/>
            <a:r>
              <a:rPr lang="zh-CN" altLang="en-US" dirty="0" smtClean="0"/>
              <a:t>近期有无重大应激事件及应对情况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36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二、生理</a:t>
            </a:r>
            <a:r>
              <a:rPr lang="en-US" altLang="zh-CN" dirty="0"/>
              <a:t>-</a:t>
            </a:r>
            <a:r>
              <a:rPr lang="zh-CN" altLang="zh-CN" dirty="0"/>
              <a:t>心理</a:t>
            </a:r>
            <a:r>
              <a:rPr lang="en-US" altLang="zh-CN" dirty="0"/>
              <a:t>-</a:t>
            </a:r>
            <a:r>
              <a:rPr lang="zh-CN" altLang="zh-CN" dirty="0"/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社会支持系统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家庭关系</a:t>
            </a:r>
          </a:p>
          <a:p>
            <a:pPr lvl="3" eaLnBrk="1" hangingPunct="1">
              <a:lnSpc>
                <a:spcPct val="90000"/>
              </a:lnSpc>
            </a:pPr>
            <a:r>
              <a:rPr dirty="0"/>
              <a:t>家庭成员的构成、成员间的关系等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社交状况</a:t>
            </a:r>
          </a:p>
          <a:p>
            <a:pPr lvl="3" eaLnBrk="1" hangingPunct="1">
              <a:lnSpc>
                <a:spcPct val="90000"/>
              </a:lnSpc>
            </a:pPr>
            <a:r>
              <a:rPr dirty="0"/>
              <a:t>家庭以外的人际关系与交往情况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生活与工作环境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</a:pPr>
            <a:r>
              <a:rPr dirty="0"/>
              <a:t>卫生状况、健身设施等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工种、工作环境、</a:t>
            </a:r>
            <a:r>
              <a:rPr dirty="0" smtClean="0"/>
              <a:t>与工业毒物接触的情况等</a:t>
            </a:r>
            <a:endParaRPr lang="zh-CN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经济状况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/>
              <a:t>文化评估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</a:t>
            </a:r>
            <a:r>
              <a:rPr lang="zh-CN" altLang="zh-CN" dirty="0"/>
              <a:t>功能性健康型态模式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具有鲜明的护理特色</a:t>
            </a:r>
            <a:endParaRPr lang="en-US" altLang="zh-CN" sz="2800" dirty="0" smtClean="0"/>
          </a:p>
          <a:p>
            <a:r>
              <a:rPr lang="zh-CN" altLang="en-US" sz="2800" dirty="0" smtClean="0"/>
              <a:t>有利于护理诊断的提出</a:t>
            </a:r>
            <a:endParaRPr lang="en-US" altLang="zh-CN" sz="2800" dirty="0" smtClean="0"/>
          </a:p>
          <a:p>
            <a:r>
              <a:rPr lang="zh-CN" altLang="en-US" sz="2800" dirty="0"/>
              <a:t>主要</a:t>
            </a:r>
            <a:r>
              <a:rPr lang="zh-CN" altLang="en-US" sz="2800" dirty="0" smtClean="0"/>
              <a:t>组织形式</a:t>
            </a:r>
            <a:endParaRPr lang="en-US" altLang="zh-CN" sz="2800" dirty="0" smtClean="0"/>
          </a:p>
          <a:p>
            <a:pPr lvl="1"/>
            <a:r>
              <a:rPr lang="zh-CN" altLang="en-US" sz="2600" dirty="0"/>
              <a:t>包括以下</a:t>
            </a:r>
            <a:r>
              <a:rPr lang="en-US" altLang="zh-CN" sz="2600" dirty="0"/>
              <a:t>11</a:t>
            </a:r>
            <a:r>
              <a:rPr lang="zh-CN" altLang="en-US" sz="2600" dirty="0" smtClean="0"/>
              <a:t>个功能性健康型态</a:t>
            </a:r>
            <a:endParaRPr lang="en-US" altLang="zh-CN" sz="2600" dirty="0" smtClean="0"/>
          </a:p>
          <a:p>
            <a:pPr lvl="2"/>
            <a:r>
              <a:rPr lang="zh-CN" altLang="zh-CN" sz="2400" dirty="0" smtClean="0"/>
              <a:t>健康</a:t>
            </a:r>
            <a:r>
              <a:rPr lang="zh-CN" altLang="zh-CN" sz="2400" dirty="0"/>
              <a:t>感知与健康管理型态</a:t>
            </a:r>
            <a:r>
              <a:rPr lang="en-US" altLang="zh-CN" sz="2400" dirty="0"/>
              <a:t>(health perception-health management pattern)</a:t>
            </a:r>
            <a:endParaRPr lang="zh-CN" altLang="zh-CN" sz="2400" dirty="0"/>
          </a:p>
          <a:p>
            <a:pPr lvl="2"/>
            <a:r>
              <a:rPr lang="zh-CN" altLang="zh-CN" sz="2400" dirty="0"/>
              <a:t>营养与代谢型态</a:t>
            </a:r>
            <a:r>
              <a:rPr lang="en-US" altLang="zh-CN" sz="2400" dirty="0"/>
              <a:t>(nutritional and metabolic pattern)</a:t>
            </a:r>
            <a:endParaRPr lang="zh-CN" altLang="zh-CN" sz="2400" dirty="0"/>
          </a:p>
          <a:p>
            <a:pPr lvl="2"/>
            <a:r>
              <a:rPr lang="zh-CN" altLang="zh-CN" sz="2400" dirty="0"/>
              <a:t>排泄型态</a:t>
            </a:r>
            <a:r>
              <a:rPr lang="en-US" altLang="zh-CN" sz="2400" dirty="0"/>
              <a:t>(elimination  pattern)</a:t>
            </a:r>
            <a:endParaRPr lang="zh-CN" altLang="zh-CN" sz="2400" dirty="0"/>
          </a:p>
          <a:p>
            <a:pPr lvl="2"/>
            <a:r>
              <a:rPr lang="zh-CN" altLang="zh-CN" sz="2400" dirty="0"/>
              <a:t>活动与运动型态</a:t>
            </a:r>
            <a:r>
              <a:rPr lang="en-US" altLang="zh-CN" sz="2400" dirty="0"/>
              <a:t>(activity-exercise pattern)</a:t>
            </a:r>
            <a:endParaRPr lang="zh-CN" altLang="zh-CN" sz="2400" dirty="0"/>
          </a:p>
          <a:p>
            <a:pPr lvl="2"/>
            <a:r>
              <a:rPr lang="zh-CN" altLang="zh-CN" sz="2400" dirty="0"/>
              <a:t>睡眠与休息型态</a:t>
            </a:r>
            <a:r>
              <a:rPr lang="en-US" altLang="zh-CN" sz="2400" dirty="0"/>
              <a:t>(sleep-rest pattern)</a:t>
            </a:r>
            <a:endParaRPr lang="zh-CN" altLang="zh-CN" sz="2400" dirty="0"/>
          </a:p>
          <a:p>
            <a:pPr lvl="2"/>
            <a:r>
              <a:rPr lang="zh-CN" altLang="zh-CN" sz="2400" dirty="0"/>
              <a:t>认知与感知型态</a:t>
            </a:r>
            <a:r>
              <a:rPr lang="en-US" altLang="zh-CN" sz="2400" dirty="0"/>
              <a:t>(cognitive-perceptual pattern</a:t>
            </a:r>
            <a:r>
              <a:rPr lang="en-US" altLang="zh-CN" sz="24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zh-CN" altLang="zh-CN" dirty="0"/>
              <a:t>功能性健康型态模式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sz="2400" dirty="0" smtClean="0"/>
              <a:t>自我概念型态</a:t>
            </a:r>
            <a:r>
              <a:rPr lang="en-US" altLang="zh-CN" sz="2400" dirty="0" smtClean="0"/>
              <a:t>(self-concept pattern)</a:t>
            </a:r>
            <a:endParaRPr lang="zh-CN" altLang="zh-CN" sz="2400" dirty="0" smtClean="0"/>
          </a:p>
          <a:p>
            <a:pPr lvl="2"/>
            <a:r>
              <a:rPr lang="zh-CN" altLang="zh-CN" sz="2400" dirty="0" smtClean="0"/>
              <a:t>角色与关系型态</a:t>
            </a:r>
            <a:r>
              <a:rPr lang="en-US" altLang="zh-CN" sz="2400" dirty="0" smtClean="0"/>
              <a:t>(role-relationship pattern)</a:t>
            </a:r>
            <a:endParaRPr lang="zh-CN" altLang="zh-CN" sz="2400" dirty="0" smtClean="0"/>
          </a:p>
          <a:p>
            <a:pPr lvl="2"/>
            <a:r>
              <a:rPr lang="zh-CN" altLang="zh-CN" sz="2400" dirty="0" smtClean="0"/>
              <a:t>性与生殖型态</a:t>
            </a:r>
            <a:r>
              <a:rPr lang="en-US" altLang="zh-CN" sz="2400" dirty="0" smtClean="0"/>
              <a:t>(sexual-reproductive pattern)</a:t>
            </a:r>
          </a:p>
          <a:p>
            <a:pPr lvl="2"/>
            <a:r>
              <a:rPr lang="zh-CN" altLang="zh-CN" sz="2400" dirty="0" smtClean="0"/>
              <a:t>压力与压力应对型态</a:t>
            </a:r>
            <a:r>
              <a:rPr lang="en-US" altLang="zh-CN" sz="2400" dirty="0" smtClean="0"/>
              <a:t>(coping-stress tolerance pattern)</a:t>
            </a:r>
            <a:endParaRPr lang="zh-CN" altLang="zh-CN" sz="2400" dirty="0" smtClean="0"/>
          </a:p>
          <a:p>
            <a:pPr lvl="2"/>
            <a:r>
              <a:rPr lang="zh-CN" altLang="zh-CN" sz="2400" dirty="0" smtClean="0"/>
              <a:t>价值与信念型态</a:t>
            </a:r>
            <a:r>
              <a:rPr lang="en-US" altLang="zh-CN" sz="2400" dirty="0" smtClean="0"/>
              <a:t>(value-belief pattern)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0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4752206" cy="2286000"/>
          </a:xfrm>
        </p:spPr>
        <p:txBody>
          <a:bodyPr/>
          <a:lstStyle/>
          <a:p>
            <a:pPr algn="ctr"/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问诊的主要内容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不同的理论框架指导下所形成的健康资料内容和组织形式不同</a:t>
            </a:r>
            <a:endParaRPr lang="en-US" altLang="zh-CN" dirty="0" smtClean="0"/>
          </a:p>
          <a:p>
            <a:r>
              <a:rPr lang="zh-CN" altLang="en-US" dirty="0"/>
              <a:t>目前常用的</a:t>
            </a:r>
            <a:r>
              <a:rPr lang="zh-CN" altLang="en-US" dirty="0" smtClean="0"/>
              <a:t>组织形式</a:t>
            </a:r>
            <a:endParaRPr lang="en-US" altLang="zh-CN" dirty="0" smtClean="0"/>
          </a:p>
          <a:p>
            <a:pPr lvl="1"/>
            <a:r>
              <a:rPr lang="zh-CN" altLang="en-US" dirty="0"/>
              <a:t>生理</a:t>
            </a:r>
            <a:r>
              <a:rPr lang="en-US" altLang="zh-CN" dirty="0"/>
              <a:t>-</a:t>
            </a:r>
            <a:r>
              <a:rPr lang="zh-CN" altLang="en-US" dirty="0"/>
              <a:t>心理</a:t>
            </a:r>
            <a:r>
              <a:rPr lang="en-US" altLang="zh-CN" dirty="0"/>
              <a:t>-</a:t>
            </a:r>
            <a:r>
              <a:rPr lang="zh-CN" altLang="en-US" dirty="0" smtClean="0"/>
              <a:t>社会模式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1"/>
            <a:r>
              <a:rPr lang="zh-CN" altLang="en-US" dirty="0" smtClean="0"/>
              <a:t>功能性健康型态模式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02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二、生理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心理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社会模式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zh-CN" altLang="en-US" sz="3000" dirty="0" smtClean="0"/>
              <a:t>问诊的主要内容</a:t>
            </a:r>
            <a:endParaRPr lang="en-US" altLang="zh-CN" sz="3000" dirty="0" smtClean="0"/>
          </a:p>
          <a:p>
            <a:pPr lvl="1" eaLnBrk="1" hangingPunct="1"/>
            <a:r>
              <a:rPr lang="zh-CN" altLang="en-US" sz="2600" dirty="0" smtClean="0"/>
              <a:t>基本资料</a:t>
            </a:r>
            <a:endParaRPr lang="en-US" altLang="zh-CN" sz="2600" dirty="0" smtClean="0"/>
          </a:p>
          <a:p>
            <a:pPr lvl="1" eaLnBrk="1" hangingPunct="1"/>
            <a:r>
              <a:rPr lang="zh-CN" altLang="en-US" sz="2600" dirty="0" smtClean="0"/>
              <a:t>健康史</a:t>
            </a:r>
            <a:endParaRPr lang="en-US" altLang="zh-CN" sz="2600" dirty="0" smtClean="0"/>
          </a:p>
          <a:p>
            <a:pPr lvl="2" eaLnBrk="1" hangingPunct="1"/>
            <a:r>
              <a:rPr lang="zh-CN" altLang="en-US" dirty="0" smtClean="0"/>
              <a:t>入院原因</a:t>
            </a:r>
            <a:endParaRPr lang="en-US" altLang="zh-CN" dirty="0" smtClean="0"/>
          </a:p>
          <a:p>
            <a:pPr lvl="3" eaLnBrk="1" hangingPunct="1"/>
            <a:r>
              <a:rPr lang="zh-CN" altLang="en-US" sz="2400" dirty="0" smtClean="0"/>
              <a:t>主诉</a:t>
            </a:r>
            <a:endParaRPr lang="en-US" altLang="zh-CN" sz="2400" dirty="0" smtClean="0"/>
          </a:p>
          <a:p>
            <a:pPr lvl="3" eaLnBrk="1" hangingPunct="1"/>
            <a:r>
              <a:rPr lang="zh-CN" altLang="en-US" sz="2400" dirty="0" smtClean="0"/>
              <a:t>现病史</a:t>
            </a:r>
            <a:endParaRPr lang="en-US" altLang="zh-CN" sz="2400" dirty="0" smtClean="0"/>
          </a:p>
          <a:p>
            <a:pPr lvl="2" eaLnBrk="1" hangingPunct="1"/>
            <a:r>
              <a:rPr lang="zh-CN" altLang="en-US" dirty="0" smtClean="0"/>
              <a:t>日常生活型态及自理能力</a:t>
            </a:r>
            <a:endParaRPr lang="zh-CN" altLang="en-US" sz="2000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4644008" y="2780928"/>
            <a:ext cx="4229100" cy="2232248"/>
          </a:xfrm>
        </p:spPr>
        <p:txBody>
          <a:bodyPr/>
          <a:lstStyle/>
          <a:p>
            <a:pPr lvl="2" eaLnBrk="1" hangingPunct="1"/>
            <a:r>
              <a:rPr lang="zh-CN" altLang="en-US" sz="2400" dirty="0" smtClean="0"/>
              <a:t>既往史</a:t>
            </a:r>
          </a:p>
          <a:p>
            <a:pPr lvl="2" eaLnBrk="1" hangingPunct="1"/>
            <a:r>
              <a:rPr lang="zh-CN" altLang="en-US" sz="2400" dirty="0" smtClean="0"/>
              <a:t>个人史</a:t>
            </a:r>
            <a:endParaRPr lang="en-US" altLang="zh-CN" sz="2400" dirty="0" smtClean="0"/>
          </a:p>
          <a:p>
            <a:pPr lvl="2" eaLnBrk="1" hangingPunct="1"/>
            <a:r>
              <a:rPr lang="zh-CN" altLang="en-US" sz="2400" dirty="0" smtClean="0"/>
              <a:t>过敏史</a:t>
            </a:r>
            <a:endParaRPr lang="en-US" altLang="zh-CN" sz="2400" dirty="0" smtClean="0"/>
          </a:p>
          <a:p>
            <a:pPr lvl="2" eaLnBrk="1" hangingPunct="1"/>
            <a:r>
              <a:rPr lang="zh-CN" altLang="en-US" sz="2400" dirty="0" smtClean="0"/>
              <a:t>家族史</a:t>
            </a:r>
            <a:endParaRPr lang="en-US" altLang="zh-CN" sz="2400" dirty="0" smtClean="0"/>
          </a:p>
          <a:p>
            <a:pPr lvl="2" eaLnBrk="1" hangingPunct="1"/>
            <a:r>
              <a:rPr lang="zh-CN" altLang="en-US" sz="2400" dirty="0" smtClean="0"/>
              <a:t>心理社会状况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二、生理</a:t>
            </a:r>
            <a:r>
              <a:rPr lang="en-US" altLang="zh-CN" dirty="0"/>
              <a:t>-</a:t>
            </a:r>
            <a:r>
              <a:rPr lang="zh-CN" altLang="en-US" dirty="0"/>
              <a:t>心理</a:t>
            </a:r>
            <a:r>
              <a:rPr lang="en-US" altLang="zh-CN" dirty="0"/>
              <a:t>-</a:t>
            </a:r>
            <a:r>
              <a:rPr lang="zh-CN" altLang="en-US" dirty="0"/>
              <a:t>社会模式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基本资料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姓名、年龄、性别、受教育程度、职业等</a:t>
            </a:r>
            <a:endParaRPr lang="en-US" altLang="zh-CN" dirty="0" smtClean="0"/>
          </a:p>
          <a:p>
            <a:pPr lvl="2"/>
            <a:r>
              <a:rPr altLang="en-US" dirty="0" smtClean="0"/>
              <a:t>可有助于分析护理对象可能存在的健康问题</a:t>
            </a:r>
            <a:endParaRPr lang="en-US" altLang="en-US" dirty="0" smtClean="0"/>
          </a:p>
          <a:p>
            <a:pPr lvl="1"/>
            <a:r>
              <a:rPr lang="zh-CN" altLang="en-US" dirty="0" smtClean="0"/>
              <a:t>通讯地址、电话、联系人及联系方式等</a:t>
            </a:r>
            <a:endParaRPr lang="en-US" altLang="zh-CN" dirty="0" smtClean="0"/>
          </a:p>
          <a:p>
            <a:pPr lvl="2"/>
            <a:r>
              <a:rPr altLang="en-US" dirty="0" smtClean="0"/>
              <a:t>便于与家人的联系与随访</a:t>
            </a:r>
            <a:endParaRPr lang="en-US" altLang="zh-CN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8" name="圆角矩形 7"/>
          <p:cNvSpPr/>
          <p:nvPr/>
        </p:nvSpPr>
        <p:spPr>
          <a:xfrm>
            <a:off x="1285852" y="4500570"/>
            <a:ext cx="5143536" cy="5000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zh-CN" altLang="en-US" sz="2400" dirty="0" smtClean="0">
                <a:solidFill>
                  <a:srgbClr val="7030A0"/>
                </a:solidFill>
                <a:latin typeface="黑体" pitchFamily="2" charset="-122"/>
                <a:ea typeface="黑体" pitchFamily="2" charset="-122"/>
              </a:rPr>
              <a:t>若已有明确信息，可不必重复询问！</a:t>
            </a:r>
            <a:endParaRPr lang="zh-CN" altLang="en-US" sz="2400" dirty="0">
              <a:solidFill>
                <a:srgbClr val="7030A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二、生理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入院原因</a:t>
            </a:r>
          </a:p>
          <a:p>
            <a:pPr lvl="1"/>
            <a:r>
              <a:rPr lang="zh-CN" altLang="en-US" dirty="0" smtClean="0"/>
              <a:t>主诉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    病人感觉</a:t>
            </a:r>
            <a:r>
              <a:rPr lang="zh-CN" altLang="en-US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最痛苦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或</a:t>
            </a:r>
            <a:r>
              <a:rPr lang="zh-CN" altLang="en-US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最主要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的</a:t>
            </a:r>
            <a:r>
              <a:rPr lang="en-US" altLang="zh-CN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个或</a:t>
            </a:r>
            <a:r>
              <a:rPr lang="en-US" altLang="zh-CN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dirty="0" smtClean="0">
                <a:solidFill>
                  <a:srgbClr val="0000CC"/>
                </a:solidFill>
                <a:latin typeface="仿宋_GB2312" pitchFamily="49" charset="-122"/>
                <a:ea typeface="仿宋_GB2312" pitchFamily="49" charset="-122"/>
              </a:rPr>
              <a:t>～</a:t>
            </a:r>
            <a:r>
              <a:rPr lang="en-US" altLang="zh-CN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个症状或体征及其经过时间，或其求医的主要原因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。</a:t>
            </a:r>
          </a:p>
          <a:p>
            <a:pPr lvl="2" eaLnBrk="1" hangingPunct="1">
              <a:buFont typeface="Wingdings 2" pitchFamily="18" charset="2"/>
              <a:buNone/>
            </a:pPr>
            <a:endParaRPr lang="zh-CN" altLang="en-US" dirty="0" smtClean="0">
              <a:latin typeface="隶书" pitchFamily="49" charset="-122"/>
              <a:ea typeface="隶书" pitchFamily="49" charset="-122"/>
            </a:endParaRPr>
          </a:p>
          <a:p>
            <a:pPr lvl="2" eaLnBrk="1" hangingPunct="1">
              <a:buFont typeface="Wingdings 2" pitchFamily="18" charset="2"/>
              <a:buNone/>
            </a:pP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示例：</a:t>
            </a:r>
          </a:p>
          <a:p>
            <a:pPr lvl="3" eaLnBrk="1" hangingPunct="1"/>
            <a:r>
              <a:rPr lang="zh-CN" altLang="en-US" dirty="0" smtClean="0">
                <a:latin typeface="宋体" pitchFamily="2" charset="-122"/>
              </a:rPr>
              <a:t>发热、咳嗽</a:t>
            </a:r>
            <a:r>
              <a:rPr lang="en-US" altLang="zh-CN" b="1" dirty="0" smtClean="0">
                <a:latin typeface="宋体" pitchFamily="2" charset="-122"/>
              </a:rPr>
              <a:t>3</a:t>
            </a:r>
            <a:r>
              <a:rPr lang="zh-CN" altLang="en-US" dirty="0" smtClean="0">
                <a:latin typeface="宋体" pitchFamily="2" charset="-122"/>
              </a:rPr>
              <a:t>天</a:t>
            </a:r>
          </a:p>
          <a:p>
            <a:pPr lvl="3" eaLnBrk="1" hangingPunct="1"/>
            <a:r>
              <a:rPr lang="zh-CN" altLang="en-US" dirty="0" smtClean="0">
                <a:latin typeface="宋体" pitchFamily="2" charset="-122"/>
              </a:rPr>
              <a:t>劳累后心悸、气短</a:t>
            </a:r>
            <a:r>
              <a:rPr lang="en-US" altLang="zh-CN" b="1" dirty="0" smtClean="0">
                <a:latin typeface="宋体" pitchFamily="2" charset="-122"/>
              </a:rPr>
              <a:t>7</a:t>
            </a:r>
            <a:r>
              <a:rPr lang="zh-CN" altLang="en-US" dirty="0" smtClean="0">
                <a:latin typeface="宋体" pitchFamily="2" charset="-122"/>
              </a:rPr>
              <a:t>年，下肢水肿</a:t>
            </a:r>
            <a:r>
              <a:rPr lang="en-US" altLang="zh-CN" b="1" dirty="0" smtClean="0">
                <a:latin typeface="宋体" pitchFamily="2" charset="-122"/>
              </a:rPr>
              <a:t>4</a:t>
            </a:r>
            <a:r>
              <a:rPr lang="zh-CN" altLang="en-US" dirty="0" smtClean="0">
                <a:latin typeface="宋体" pitchFamily="2" charset="-122"/>
              </a:rPr>
              <a:t>天</a:t>
            </a:r>
          </a:p>
          <a:p>
            <a:pPr lvl="3" eaLnBrk="1" hangingPunct="1"/>
            <a:r>
              <a:rPr lang="zh-CN" altLang="en-US" dirty="0" smtClean="0">
                <a:latin typeface="宋体" pitchFamily="2" charset="-122"/>
              </a:rPr>
              <a:t>胸片发现右肺阴影</a:t>
            </a:r>
            <a:r>
              <a:rPr lang="en-US" altLang="zh-CN" b="1" dirty="0" smtClean="0">
                <a:latin typeface="宋体" pitchFamily="2" charset="-122"/>
              </a:rPr>
              <a:t>1</a:t>
            </a:r>
            <a:r>
              <a:rPr lang="zh-CN" altLang="en-US" dirty="0" smtClean="0">
                <a:latin typeface="宋体" pitchFamily="2" charset="-122"/>
              </a:rPr>
              <a:t>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77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二、生理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defRPr/>
            </a:pPr>
            <a:r>
              <a:rPr lang="zh-CN" altLang="en-US" dirty="0" smtClean="0"/>
              <a:t>现病史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起病情况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主要症状的特点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出现部位、性质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发生频率、持续时间、程度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诱发、加重或缓解的因素等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伴随症状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dirty="0">
                <a:latin typeface="+mj-ea"/>
              </a:rPr>
              <a:t>病情的发展演变过程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zh-CN" altLang="zh-CN" dirty="0"/>
              <a:t>诊疗和护理</a:t>
            </a:r>
            <a:r>
              <a:rPr lang="zh-CN" altLang="zh-CN" dirty="0" smtClean="0"/>
              <a:t>经过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dirty="0" smtClean="0">
                <a:latin typeface="+mj-ea"/>
              </a:rPr>
              <a:t>本次就诊的原因等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二、生理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心理</a:t>
            </a:r>
            <a:r>
              <a:rPr lang="en-US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日常生活型态及自理能力</a:t>
            </a:r>
          </a:p>
          <a:p>
            <a:pPr lvl="2">
              <a:buFont typeface="Wingdings 2" pitchFamily="18" charset="2"/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Arial" charset="0"/>
              </a:rPr>
              <a:t>——</a:t>
            </a:r>
            <a:r>
              <a:rPr lang="zh-CN" altLang="en-US" dirty="0" smtClean="0">
                <a:solidFill>
                  <a:srgbClr val="0000CC"/>
                </a:solidFill>
                <a:ea typeface="楷体_GB2312" pitchFamily="49" charset="-122"/>
              </a:rPr>
              <a:t>注意患病前后的变化</a:t>
            </a:r>
          </a:p>
          <a:p>
            <a:pPr lvl="1"/>
            <a:r>
              <a:rPr lang="zh-CN" altLang="en-US" sz="2600" dirty="0" smtClean="0"/>
              <a:t>饮食与营养型态</a:t>
            </a:r>
          </a:p>
          <a:p>
            <a:pPr lvl="2"/>
            <a:r>
              <a:rPr lang="zh-CN" altLang="en-US" dirty="0" smtClean="0"/>
              <a:t>饮食习惯（餐次、量、荤素搭配等）</a:t>
            </a:r>
          </a:p>
          <a:p>
            <a:pPr lvl="2"/>
            <a:r>
              <a:rPr lang="zh-CN" altLang="en-US" dirty="0" smtClean="0"/>
              <a:t>饮水习惯</a:t>
            </a:r>
          </a:p>
          <a:p>
            <a:pPr lvl="2"/>
            <a:r>
              <a:rPr lang="zh-CN" altLang="en-US" dirty="0" smtClean="0"/>
              <a:t>营养状况</a:t>
            </a:r>
          </a:p>
          <a:p>
            <a:pPr lvl="1"/>
            <a:r>
              <a:rPr lang="zh-CN" altLang="en-US" sz="2600" dirty="0" smtClean="0"/>
              <a:t>排泄型态</a:t>
            </a:r>
          </a:p>
          <a:p>
            <a:pPr lvl="2"/>
            <a:r>
              <a:rPr lang="zh-CN" altLang="en-US" dirty="0" smtClean="0"/>
              <a:t>排便的</a:t>
            </a:r>
            <a:r>
              <a:rPr lang="zh-CN" altLang="en-US" dirty="0" smtClean="0"/>
              <a:t>规律、次数、性状、量，有无排便异常等</a:t>
            </a:r>
          </a:p>
          <a:p>
            <a:pPr lvl="2"/>
            <a:r>
              <a:rPr lang="zh-CN" altLang="en-US" dirty="0"/>
              <a:t>排尿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次数、性状、量，有无排尿异常等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30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二、生理</a:t>
            </a:r>
            <a:r>
              <a:rPr lang="en-US" altLang="zh-CN" dirty="0"/>
              <a:t>-</a:t>
            </a:r>
            <a:r>
              <a:rPr lang="zh-CN" altLang="zh-CN" dirty="0"/>
              <a:t>心理</a:t>
            </a:r>
            <a:r>
              <a:rPr lang="en-US" altLang="zh-CN" dirty="0"/>
              <a:t>-</a:t>
            </a:r>
            <a:r>
              <a:rPr lang="zh-CN" altLang="zh-CN" dirty="0"/>
              <a:t>社会模式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休息与睡眠型态</a:t>
            </a:r>
          </a:p>
          <a:p>
            <a:pPr lvl="2" eaLnBrk="1" hangingPunct="1"/>
            <a:r>
              <a:rPr dirty="0"/>
              <a:t>睡眠习惯、质量</a:t>
            </a:r>
          </a:p>
          <a:p>
            <a:pPr lvl="2" eaLnBrk="1" hangingPunct="1"/>
            <a:r>
              <a:rPr dirty="0"/>
              <a:t>有无睡眠困难及辅助睡眠等</a:t>
            </a:r>
          </a:p>
          <a:p>
            <a:pPr lvl="1" eaLnBrk="1" hangingPunct="1"/>
            <a:r>
              <a:rPr lang="zh-CN" altLang="en-US" dirty="0" smtClean="0"/>
              <a:t>自理能力及日常活动</a:t>
            </a:r>
          </a:p>
          <a:p>
            <a:pPr lvl="2" eaLnBrk="1" hangingPunct="1"/>
            <a:r>
              <a:rPr dirty="0"/>
              <a:t>日常生活的自理能力（有无受限、受限的原因、表现等）</a:t>
            </a:r>
          </a:p>
          <a:p>
            <a:pPr lvl="2" eaLnBrk="1" hangingPunct="1"/>
            <a:r>
              <a:rPr dirty="0"/>
              <a:t>锻炼与休闲习惯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Pages>0</Pages>
  <Words>775</Words>
  <Characters>0</Characters>
  <Application>Microsoft Office PowerPoint</Application>
  <DocSecurity>0</DocSecurity>
  <PresentationFormat>全屏显示(4:3)</PresentationFormat>
  <Lines>0</Lines>
  <Paragraphs>142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课件模板</vt:lpstr>
      <vt:lpstr>第二章  问诊</vt:lpstr>
      <vt:lpstr>第二节  问诊的主要内容</vt:lpstr>
      <vt:lpstr>一、概述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二、生理-心理-社会模式</vt:lpstr>
      <vt:lpstr>三、功能性健康型态模式</vt:lpstr>
      <vt:lpstr>三、功能性健康型态模式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76</cp:revision>
  <cp:lastPrinted>1899-12-30T00:00:00Z</cp:lastPrinted>
  <dcterms:created xsi:type="dcterms:W3CDTF">2008-12-16T07:41:38Z</dcterms:created>
  <dcterms:modified xsi:type="dcterms:W3CDTF">2015-12-11T01:38:35Z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